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7"/>
  </p:notesMasterIdLst>
  <p:sldIdLst>
    <p:sldId id="256" r:id="rId2"/>
    <p:sldId id="257" r:id="rId3"/>
    <p:sldId id="258" r:id="rId4"/>
    <p:sldId id="277" r:id="rId5"/>
    <p:sldId id="259" r:id="rId6"/>
    <p:sldId id="260" r:id="rId7"/>
    <p:sldId id="278" r:id="rId8"/>
    <p:sldId id="279" r:id="rId9"/>
    <p:sldId id="280" r:id="rId10"/>
    <p:sldId id="262" r:id="rId11"/>
    <p:sldId id="265" r:id="rId12"/>
    <p:sldId id="281" r:id="rId13"/>
    <p:sldId id="274" r:id="rId14"/>
    <p:sldId id="282" r:id="rId15"/>
    <p:sldId id="271"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63" autoAdjust="0"/>
  </p:normalViewPr>
  <p:slideViewPr>
    <p:cSldViewPr>
      <p:cViewPr varScale="1">
        <p:scale>
          <a:sx n="52" d="100"/>
          <a:sy n="52" d="100"/>
        </p:scale>
        <p:origin x="1468"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494406FC-A906-484D-8A1E-F4E455B1277F}"/>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ltLang="en-US"/>
          </a:p>
        </p:txBody>
      </p:sp>
      <p:sp>
        <p:nvSpPr>
          <p:cNvPr id="31747" name="Rectangle 3">
            <a:extLst>
              <a:ext uri="{FF2B5EF4-FFF2-40B4-BE49-F238E27FC236}">
                <a16:creationId xmlns:a16="http://schemas.microsoft.com/office/drawing/2014/main" id="{D09B0EB7-7D1F-48D2-AAAD-2014F31E7908}"/>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ltLang="en-US"/>
          </a:p>
        </p:txBody>
      </p:sp>
      <p:sp>
        <p:nvSpPr>
          <p:cNvPr id="3076" name="Rectangle 4">
            <a:extLst>
              <a:ext uri="{FF2B5EF4-FFF2-40B4-BE49-F238E27FC236}">
                <a16:creationId xmlns:a16="http://schemas.microsoft.com/office/drawing/2014/main" id="{F6A0757F-E69D-428F-B2E9-1951EDBBF717}"/>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a:extLst>
              <a:ext uri="{FF2B5EF4-FFF2-40B4-BE49-F238E27FC236}">
                <a16:creationId xmlns:a16="http://schemas.microsoft.com/office/drawing/2014/main" id="{8504491C-C134-4731-8A47-045BAACD0430}"/>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1750" name="Rectangle 6">
            <a:extLst>
              <a:ext uri="{FF2B5EF4-FFF2-40B4-BE49-F238E27FC236}">
                <a16:creationId xmlns:a16="http://schemas.microsoft.com/office/drawing/2014/main" id="{FC3EDAD5-412A-4275-BEA5-DE6945A8239E}"/>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ltLang="en-US"/>
          </a:p>
        </p:txBody>
      </p:sp>
      <p:sp>
        <p:nvSpPr>
          <p:cNvPr id="31751" name="Rectangle 7">
            <a:extLst>
              <a:ext uri="{FF2B5EF4-FFF2-40B4-BE49-F238E27FC236}">
                <a16:creationId xmlns:a16="http://schemas.microsoft.com/office/drawing/2014/main" id="{EB80D59A-D4A8-48D2-8911-C1142232A243}"/>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8F22A5CE-84D4-4D88-A431-A9CAEC88C84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75F3FFD3-18C7-4473-B060-EAA442DD68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F4A528C-0C32-4317-BC72-65FF1CB88045}" type="slidenum">
              <a:rPr lang="en-US" altLang="en-US">
                <a:latin typeface="Arial" panose="020B0604020202020204" pitchFamily="34" charset="0"/>
              </a:rPr>
              <a:pPr/>
              <a:t>6</a:t>
            </a:fld>
            <a:endParaRPr lang="en-US" altLang="en-US">
              <a:latin typeface="Arial" panose="020B0604020202020204" pitchFamily="34" charset="0"/>
            </a:endParaRPr>
          </a:p>
        </p:txBody>
      </p:sp>
      <p:sp>
        <p:nvSpPr>
          <p:cNvPr id="10243" name="Rectangle 2">
            <a:extLst>
              <a:ext uri="{FF2B5EF4-FFF2-40B4-BE49-F238E27FC236}">
                <a16:creationId xmlns:a16="http://schemas.microsoft.com/office/drawing/2014/main" id="{5B3D310D-EFD9-49A8-8974-0F3429F8BE7A}"/>
              </a:ext>
            </a:extLst>
          </p:cNvPr>
          <p:cNvSpPr>
            <a:spLocks noRot="1" noChangeArrowheads="1" noTextEdit="1"/>
          </p:cNvSpPr>
          <p:nvPr>
            <p:ph type="sldImg"/>
          </p:nvPr>
        </p:nvSpPr>
        <p:spPr>
          <a:ln/>
        </p:spPr>
      </p:sp>
      <p:sp>
        <p:nvSpPr>
          <p:cNvPr id="10244" name="Rectangle 3">
            <a:extLst>
              <a:ext uri="{FF2B5EF4-FFF2-40B4-BE49-F238E27FC236}">
                <a16:creationId xmlns:a16="http://schemas.microsoft.com/office/drawing/2014/main" id="{75B00FA6-3166-439B-8E7F-4F724AC7FF4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latin typeface="Arial" panose="020B0604020202020204" pitchFamily="34" charset="0"/>
              </a:rPr>
              <a:t>Manifest Destiny; Providence Not God and not God’s Providence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a:extLst>
              <a:ext uri="{FF2B5EF4-FFF2-40B4-BE49-F238E27FC236}">
                <a16:creationId xmlns:a16="http://schemas.microsoft.com/office/drawing/2014/main" id="{F5896D93-23C6-4607-8439-4C57C3F693A4}"/>
              </a:ext>
            </a:extLst>
          </p:cNvPr>
          <p:cNvSpPr>
            <a:spLocks/>
          </p:cNvSpPr>
          <p:nvPr/>
        </p:nvSpPr>
        <p:spPr bwMode="auto">
          <a:xfrm>
            <a:off x="285750" y="2803525"/>
            <a:ext cx="1588" cy="3035300"/>
          </a:xfrm>
          <a:custGeom>
            <a:avLst/>
            <a:gdLst>
              <a:gd name="T0" fmla="*/ 0 w 1588"/>
              <a:gd name="T1" fmla="*/ 0 h 1912"/>
              <a:gd name="T2" fmla="*/ 0 w 1588"/>
              <a:gd name="T3" fmla="*/ 15120938 h 1912"/>
              <a:gd name="T4" fmla="*/ 0 w 1588"/>
              <a:gd name="T5" fmla="*/ 15120938 h 1912"/>
              <a:gd name="T6" fmla="*/ 0 w 1588"/>
              <a:gd name="T7" fmla="*/ 151209375 h 1912"/>
              <a:gd name="T8" fmla="*/ 0 w 1588"/>
              <a:gd name="T9" fmla="*/ 2147483646 h 1912"/>
              <a:gd name="T10" fmla="*/ 0 w 1588"/>
              <a:gd name="T11" fmla="*/ 2147483646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74"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n-US" altLang="en-US" noProof="0"/>
              <a:t>Click to edit Master title style</a:t>
            </a:r>
          </a:p>
        </p:txBody>
      </p:sp>
      <p:sp>
        <p:nvSpPr>
          <p:cNvPr id="28675"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5" name="Rectangle 5">
            <a:extLst>
              <a:ext uri="{FF2B5EF4-FFF2-40B4-BE49-F238E27FC236}">
                <a16:creationId xmlns:a16="http://schemas.microsoft.com/office/drawing/2014/main" id="{9A9C94D2-7A51-4178-AB0A-4AEE1256772B}"/>
              </a:ext>
            </a:extLst>
          </p:cNvPr>
          <p:cNvSpPr>
            <a:spLocks noGrp="1" noChangeArrowheads="1"/>
          </p:cNvSpPr>
          <p:nvPr>
            <p:ph type="ftr" sz="quarter" idx="10"/>
          </p:nvPr>
        </p:nvSpPr>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6971182-82D0-4E67-B6F6-6F73335DA31B}"/>
              </a:ext>
            </a:extLst>
          </p:cNvPr>
          <p:cNvSpPr>
            <a:spLocks noGrp="1" noChangeArrowheads="1"/>
          </p:cNvSpPr>
          <p:nvPr>
            <p:ph type="sldNum" sz="quarter" idx="11"/>
          </p:nvPr>
        </p:nvSpPr>
        <p:spPr/>
        <p:txBody>
          <a:bodyPr/>
          <a:lstStyle>
            <a:lvl1pPr>
              <a:defRPr smtClean="0"/>
            </a:lvl1pPr>
          </a:lstStyle>
          <a:p>
            <a:pPr>
              <a:defRPr/>
            </a:pPr>
            <a:fld id="{20D47381-5C6A-4613-B2AF-340F55B2A803}" type="slidenum">
              <a:rPr lang="en-US" altLang="en-US"/>
              <a:pPr>
                <a:defRPr/>
              </a:pPr>
              <a:t>‹#›</a:t>
            </a:fld>
            <a:endParaRPr lang="en-US" altLang="en-US"/>
          </a:p>
        </p:txBody>
      </p:sp>
      <p:sp>
        <p:nvSpPr>
          <p:cNvPr id="7" name="Rectangle 7">
            <a:extLst>
              <a:ext uri="{FF2B5EF4-FFF2-40B4-BE49-F238E27FC236}">
                <a16:creationId xmlns:a16="http://schemas.microsoft.com/office/drawing/2014/main" id="{8865E695-A7C4-48D4-AAF7-C980BE614DF2}"/>
              </a:ext>
            </a:extLst>
          </p:cNvPr>
          <p:cNvSpPr>
            <a:spLocks noGrp="1" noChangeArrowheads="1"/>
          </p:cNvSpPr>
          <p:nvPr>
            <p:ph type="dt"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218456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DEBADBD-B06B-451D-8245-D20CD717B2A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BC19A76-5106-47BC-AEB7-6740188335C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BF8DD1F-74B3-45C0-8D1C-976B7A3C53EB}"/>
              </a:ext>
            </a:extLst>
          </p:cNvPr>
          <p:cNvSpPr>
            <a:spLocks noGrp="1" noChangeArrowheads="1"/>
          </p:cNvSpPr>
          <p:nvPr>
            <p:ph type="sldNum" sz="quarter" idx="12"/>
          </p:nvPr>
        </p:nvSpPr>
        <p:spPr>
          <a:ln/>
        </p:spPr>
        <p:txBody>
          <a:bodyPr/>
          <a:lstStyle>
            <a:lvl1pPr>
              <a:defRPr/>
            </a:lvl1pPr>
          </a:lstStyle>
          <a:p>
            <a:pPr>
              <a:defRPr/>
            </a:pPr>
            <a:fld id="{4C91B6C6-E379-45EC-A7F8-55B8123FE4D0}" type="slidenum">
              <a:rPr lang="en-US" altLang="en-US"/>
              <a:pPr>
                <a:defRPr/>
              </a:pPr>
              <a:t>‹#›</a:t>
            </a:fld>
            <a:endParaRPr lang="en-US" altLang="en-US"/>
          </a:p>
        </p:txBody>
      </p:sp>
    </p:spTree>
    <p:extLst>
      <p:ext uri="{BB962C8B-B14F-4D97-AF65-F5344CB8AC3E}">
        <p14:creationId xmlns:p14="http://schemas.microsoft.com/office/powerpoint/2010/main" val="1755025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C46AB3B-8585-45ED-AECF-BF8DF9A56E5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51CD110-2D10-4443-8C1E-46CFE1C81EC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81140AC-54A5-4620-B4B0-319189E2D73C}"/>
              </a:ext>
            </a:extLst>
          </p:cNvPr>
          <p:cNvSpPr>
            <a:spLocks noGrp="1" noChangeArrowheads="1"/>
          </p:cNvSpPr>
          <p:nvPr>
            <p:ph type="sldNum" sz="quarter" idx="12"/>
          </p:nvPr>
        </p:nvSpPr>
        <p:spPr>
          <a:ln/>
        </p:spPr>
        <p:txBody>
          <a:bodyPr/>
          <a:lstStyle>
            <a:lvl1pPr>
              <a:defRPr/>
            </a:lvl1pPr>
          </a:lstStyle>
          <a:p>
            <a:pPr>
              <a:defRPr/>
            </a:pPr>
            <a:fld id="{74E00C5A-BDC5-461C-AFDA-59C8E062B756}" type="slidenum">
              <a:rPr lang="en-US" altLang="en-US"/>
              <a:pPr>
                <a:defRPr/>
              </a:pPr>
              <a:t>‹#›</a:t>
            </a:fld>
            <a:endParaRPr lang="en-US" altLang="en-US"/>
          </a:p>
        </p:txBody>
      </p:sp>
    </p:spTree>
    <p:extLst>
      <p:ext uri="{BB962C8B-B14F-4D97-AF65-F5344CB8AC3E}">
        <p14:creationId xmlns:p14="http://schemas.microsoft.com/office/powerpoint/2010/main" val="583088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20C1FB8-A307-4243-A206-2D81576D62B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47FA566-C024-4E85-A957-46487C15849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AEEA959-C313-4B8C-B16F-E8A825F41DC9}"/>
              </a:ext>
            </a:extLst>
          </p:cNvPr>
          <p:cNvSpPr>
            <a:spLocks noGrp="1" noChangeArrowheads="1"/>
          </p:cNvSpPr>
          <p:nvPr>
            <p:ph type="sldNum" sz="quarter" idx="12"/>
          </p:nvPr>
        </p:nvSpPr>
        <p:spPr>
          <a:ln/>
        </p:spPr>
        <p:txBody>
          <a:bodyPr/>
          <a:lstStyle>
            <a:lvl1pPr>
              <a:defRPr/>
            </a:lvl1pPr>
          </a:lstStyle>
          <a:p>
            <a:pPr>
              <a:defRPr/>
            </a:pPr>
            <a:fld id="{039447FD-DE88-4436-B66B-5F24C178C144}" type="slidenum">
              <a:rPr lang="en-US" altLang="en-US"/>
              <a:pPr>
                <a:defRPr/>
              </a:pPr>
              <a:t>‹#›</a:t>
            </a:fld>
            <a:endParaRPr lang="en-US" altLang="en-US"/>
          </a:p>
        </p:txBody>
      </p:sp>
    </p:spTree>
    <p:extLst>
      <p:ext uri="{BB962C8B-B14F-4D97-AF65-F5344CB8AC3E}">
        <p14:creationId xmlns:p14="http://schemas.microsoft.com/office/powerpoint/2010/main" val="2573693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ACADF7A-4485-466B-8B90-73FE90FBDED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8764D70-3AB9-47AF-AFD2-5E6CDE6FB7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B4C4C12-5202-4118-AC4D-685E0EC4364E}"/>
              </a:ext>
            </a:extLst>
          </p:cNvPr>
          <p:cNvSpPr>
            <a:spLocks noGrp="1" noChangeArrowheads="1"/>
          </p:cNvSpPr>
          <p:nvPr>
            <p:ph type="sldNum" sz="quarter" idx="12"/>
          </p:nvPr>
        </p:nvSpPr>
        <p:spPr>
          <a:ln/>
        </p:spPr>
        <p:txBody>
          <a:bodyPr/>
          <a:lstStyle>
            <a:lvl1pPr>
              <a:defRPr/>
            </a:lvl1pPr>
          </a:lstStyle>
          <a:p>
            <a:pPr>
              <a:defRPr/>
            </a:pPr>
            <a:fld id="{676A306D-248E-4914-A7EC-6E6C8EC63306}" type="slidenum">
              <a:rPr lang="en-US" altLang="en-US"/>
              <a:pPr>
                <a:defRPr/>
              </a:pPr>
              <a:t>‹#›</a:t>
            </a:fld>
            <a:endParaRPr lang="en-US" altLang="en-US"/>
          </a:p>
        </p:txBody>
      </p:sp>
    </p:spTree>
    <p:extLst>
      <p:ext uri="{BB962C8B-B14F-4D97-AF65-F5344CB8AC3E}">
        <p14:creationId xmlns:p14="http://schemas.microsoft.com/office/powerpoint/2010/main" val="3787410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579FB90-19CD-422C-84DE-C82C20702F8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C422E24-092E-44D6-9B19-63B95E26C0C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C12D4F82-757C-48F1-84E9-D1C94F6AE1FE}"/>
              </a:ext>
            </a:extLst>
          </p:cNvPr>
          <p:cNvSpPr>
            <a:spLocks noGrp="1" noChangeArrowheads="1"/>
          </p:cNvSpPr>
          <p:nvPr>
            <p:ph type="sldNum" sz="quarter" idx="12"/>
          </p:nvPr>
        </p:nvSpPr>
        <p:spPr>
          <a:ln/>
        </p:spPr>
        <p:txBody>
          <a:bodyPr/>
          <a:lstStyle>
            <a:lvl1pPr>
              <a:defRPr/>
            </a:lvl1pPr>
          </a:lstStyle>
          <a:p>
            <a:pPr>
              <a:defRPr/>
            </a:pPr>
            <a:fld id="{A37D625C-1E63-4C71-B6EC-6424EDC3EBA4}" type="slidenum">
              <a:rPr lang="en-US" altLang="en-US"/>
              <a:pPr>
                <a:defRPr/>
              </a:pPr>
              <a:t>‹#›</a:t>
            </a:fld>
            <a:endParaRPr lang="en-US" altLang="en-US"/>
          </a:p>
        </p:txBody>
      </p:sp>
    </p:spTree>
    <p:extLst>
      <p:ext uri="{BB962C8B-B14F-4D97-AF65-F5344CB8AC3E}">
        <p14:creationId xmlns:p14="http://schemas.microsoft.com/office/powerpoint/2010/main" val="314000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7D7632E-4E86-4663-94A7-2E59D29466A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4D01DF99-EA48-444A-A123-8AE56016A01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F21A5984-DE61-455A-9855-1E817E309DCD}"/>
              </a:ext>
            </a:extLst>
          </p:cNvPr>
          <p:cNvSpPr>
            <a:spLocks noGrp="1" noChangeArrowheads="1"/>
          </p:cNvSpPr>
          <p:nvPr>
            <p:ph type="sldNum" sz="quarter" idx="12"/>
          </p:nvPr>
        </p:nvSpPr>
        <p:spPr>
          <a:ln/>
        </p:spPr>
        <p:txBody>
          <a:bodyPr/>
          <a:lstStyle>
            <a:lvl1pPr>
              <a:defRPr/>
            </a:lvl1pPr>
          </a:lstStyle>
          <a:p>
            <a:pPr>
              <a:defRPr/>
            </a:pPr>
            <a:fld id="{AC3991A2-3C06-4CA0-B874-A6A1DC50144F}" type="slidenum">
              <a:rPr lang="en-US" altLang="en-US"/>
              <a:pPr>
                <a:defRPr/>
              </a:pPr>
              <a:t>‹#›</a:t>
            </a:fld>
            <a:endParaRPr lang="en-US" altLang="en-US"/>
          </a:p>
        </p:txBody>
      </p:sp>
    </p:spTree>
    <p:extLst>
      <p:ext uri="{BB962C8B-B14F-4D97-AF65-F5344CB8AC3E}">
        <p14:creationId xmlns:p14="http://schemas.microsoft.com/office/powerpoint/2010/main" val="1275539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936D833-97F3-49B5-9982-97ABE78381B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9C0AA29E-B2FA-4637-98F7-69F76FE0E23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D0C5C2CB-7560-4DDB-9BB4-A90470B307A6}"/>
              </a:ext>
            </a:extLst>
          </p:cNvPr>
          <p:cNvSpPr>
            <a:spLocks noGrp="1" noChangeArrowheads="1"/>
          </p:cNvSpPr>
          <p:nvPr>
            <p:ph type="sldNum" sz="quarter" idx="12"/>
          </p:nvPr>
        </p:nvSpPr>
        <p:spPr>
          <a:ln/>
        </p:spPr>
        <p:txBody>
          <a:bodyPr/>
          <a:lstStyle>
            <a:lvl1pPr>
              <a:defRPr/>
            </a:lvl1pPr>
          </a:lstStyle>
          <a:p>
            <a:pPr>
              <a:defRPr/>
            </a:pPr>
            <a:fld id="{7C15FB90-2794-4068-A4E3-B8EC8F14ACD0}" type="slidenum">
              <a:rPr lang="en-US" altLang="en-US"/>
              <a:pPr>
                <a:defRPr/>
              </a:pPr>
              <a:t>‹#›</a:t>
            </a:fld>
            <a:endParaRPr lang="en-US" altLang="en-US"/>
          </a:p>
        </p:txBody>
      </p:sp>
    </p:spTree>
    <p:extLst>
      <p:ext uri="{BB962C8B-B14F-4D97-AF65-F5344CB8AC3E}">
        <p14:creationId xmlns:p14="http://schemas.microsoft.com/office/powerpoint/2010/main" val="3357237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6E80ACD-1183-4233-9F1E-E13D5B2DDE4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64AF0D6B-C0AD-4E50-9CA9-90F5A7DEA94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5BCBC5BB-374E-486D-8D59-049101522101}"/>
              </a:ext>
            </a:extLst>
          </p:cNvPr>
          <p:cNvSpPr>
            <a:spLocks noGrp="1" noChangeArrowheads="1"/>
          </p:cNvSpPr>
          <p:nvPr>
            <p:ph type="sldNum" sz="quarter" idx="12"/>
          </p:nvPr>
        </p:nvSpPr>
        <p:spPr>
          <a:ln/>
        </p:spPr>
        <p:txBody>
          <a:bodyPr/>
          <a:lstStyle>
            <a:lvl1pPr>
              <a:defRPr/>
            </a:lvl1pPr>
          </a:lstStyle>
          <a:p>
            <a:pPr>
              <a:defRPr/>
            </a:pPr>
            <a:fld id="{7D369CF2-CEA2-4272-9398-F143BF6A6394}" type="slidenum">
              <a:rPr lang="en-US" altLang="en-US"/>
              <a:pPr>
                <a:defRPr/>
              </a:pPr>
              <a:t>‹#›</a:t>
            </a:fld>
            <a:endParaRPr lang="en-US" altLang="en-US"/>
          </a:p>
        </p:txBody>
      </p:sp>
    </p:spTree>
    <p:extLst>
      <p:ext uri="{BB962C8B-B14F-4D97-AF65-F5344CB8AC3E}">
        <p14:creationId xmlns:p14="http://schemas.microsoft.com/office/powerpoint/2010/main" val="545036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955857D-A5B5-47B4-876C-6C02A12127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DF0CAADC-34F4-4BB5-A72A-0F178AFD268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1612ADF-534B-4F5C-B0C5-62165EC95766}"/>
              </a:ext>
            </a:extLst>
          </p:cNvPr>
          <p:cNvSpPr>
            <a:spLocks noGrp="1" noChangeArrowheads="1"/>
          </p:cNvSpPr>
          <p:nvPr>
            <p:ph type="sldNum" sz="quarter" idx="12"/>
          </p:nvPr>
        </p:nvSpPr>
        <p:spPr>
          <a:ln/>
        </p:spPr>
        <p:txBody>
          <a:bodyPr/>
          <a:lstStyle>
            <a:lvl1pPr>
              <a:defRPr/>
            </a:lvl1pPr>
          </a:lstStyle>
          <a:p>
            <a:pPr>
              <a:defRPr/>
            </a:pPr>
            <a:fld id="{433A5B62-1015-43D7-BF15-3A253FE1523D}" type="slidenum">
              <a:rPr lang="en-US" altLang="en-US"/>
              <a:pPr>
                <a:defRPr/>
              </a:pPr>
              <a:t>‹#›</a:t>
            </a:fld>
            <a:endParaRPr lang="en-US" altLang="en-US"/>
          </a:p>
        </p:txBody>
      </p:sp>
    </p:spTree>
    <p:extLst>
      <p:ext uri="{BB962C8B-B14F-4D97-AF65-F5344CB8AC3E}">
        <p14:creationId xmlns:p14="http://schemas.microsoft.com/office/powerpoint/2010/main" val="3238747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7FB3C7F-4C01-4EB5-8E67-B8DC3D484CE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237EAF9-91DB-476E-865A-194375A8D80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498C6011-59DC-4B91-BABF-92D3B2679033}"/>
              </a:ext>
            </a:extLst>
          </p:cNvPr>
          <p:cNvSpPr>
            <a:spLocks noGrp="1" noChangeArrowheads="1"/>
          </p:cNvSpPr>
          <p:nvPr>
            <p:ph type="sldNum" sz="quarter" idx="12"/>
          </p:nvPr>
        </p:nvSpPr>
        <p:spPr>
          <a:ln/>
        </p:spPr>
        <p:txBody>
          <a:bodyPr/>
          <a:lstStyle>
            <a:lvl1pPr>
              <a:defRPr/>
            </a:lvl1pPr>
          </a:lstStyle>
          <a:p>
            <a:pPr>
              <a:defRPr/>
            </a:pPr>
            <a:fld id="{4A649084-FF15-4405-84C5-04C22D53792B}" type="slidenum">
              <a:rPr lang="en-US" altLang="en-US"/>
              <a:pPr>
                <a:defRPr/>
              </a:pPr>
              <a:t>‹#›</a:t>
            </a:fld>
            <a:endParaRPr lang="en-US" altLang="en-US"/>
          </a:p>
        </p:txBody>
      </p:sp>
    </p:spTree>
    <p:extLst>
      <p:ext uri="{BB962C8B-B14F-4D97-AF65-F5344CB8AC3E}">
        <p14:creationId xmlns:p14="http://schemas.microsoft.com/office/powerpoint/2010/main" val="2794451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620E2CE-CB2B-40DE-BA01-F061DAD18B09}"/>
              </a:ext>
            </a:extLst>
          </p:cNvPr>
          <p:cNvSpPr>
            <a:spLocks noGrp="1" noChangeArrowheads="1"/>
          </p:cNvSpPr>
          <p:nvPr>
            <p:ph type="title"/>
          </p:nvPr>
        </p:nvSpPr>
        <p:spPr bwMode="auto">
          <a:xfrm>
            <a:off x="457200" y="292100"/>
            <a:ext cx="8229600" cy="13843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7651" name="Rectangle 3">
            <a:extLst>
              <a:ext uri="{FF2B5EF4-FFF2-40B4-BE49-F238E27FC236}">
                <a16:creationId xmlns:a16="http://schemas.microsoft.com/office/drawing/2014/main" id="{010B7BF5-1D98-4AB8-83FC-B7A1B51D784D}"/>
              </a:ext>
            </a:extLst>
          </p:cNvPr>
          <p:cNvSpPr>
            <a:spLocks noGrp="1" noChangeArrowheads="1"/>
          </p:cNvSpPr>
          <p:nvPr>
            <p:ph type="body" idx="1"/>
          </p:nvPr>
        </p:nvSpPr>
        <p:spPr bwMode="auto">
          <a:xfrm>
            <a:off x="457200" y="1905000"/>
            <a:ext cx="82296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7652" name="Rectangle 4">
            <a:extLst>
              <a:ext uri="{FF2B5EF4-FFF2-40B4-BE49-F238E27FC236}">
                <a16:creationId xmlns:a16="http://schemas.microsoft.com/office/drawing/2014/main" id="{13B416C6-C144-492B-A9E0-5854C8D503EC}"/>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ltLang="en-US"/>
          </a:p>
        </p:txBody>
      </p:sp>
      <p:sp>
        <p:nvSpPr>
          <p:cNvPr id="27653" name="Rectangle 5">
            <a:extLst>
              <a:ext uri="{FF2B5EF4-FFF2-40B4-BE49-F238E27FC236}">
                <a16:creationId xmlns:a16="http://schemas.microsoft.com/office/drawing/2014/main" id="{00EBC6ED-2568-4540-B063-A14149A606FA}"/>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ltLang="en-US"/>
          </a:p>
        </p:txBody>
      </p:sp>
      <p:sp>
        <p:nvSpPr>
          <p:cNvPr id="27654" name="Rectangle 6">
            <a:extLst>
              <a:ext uri="{FF2B5EF4-FFF2-40B4-BE49-F238E27FC236}">
                <a16:creationId xmlns:a16="http://schemas.microsoft.com/office/drawing/2014/main" id="{6F1B2711-DC81-44C8-BCA0-2F85A158D4D3}"/>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panose="020B0604020202020204" pitchFamily="34" charset="0"/>
              </a:defRPr>
            </a:lvl1pPr>
          </a:lstStyle>
          <a:p>
            <a:pPr>
              <a:defRPr/>
            </a:pPr>
            <a:fld id="{2ED287E0-4061-4CBB-8796-6C0E11B233DF}"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8E5F6AB-4DBC-4583-A8C9-DFCDBEB94B7B}"/>
              </a:ext>
            </a:extLst>
          </p:cNvPr>
          <p:cNvSpPr>
            <a:spLocks noGrp="1" noChangeArrowheads="1"/>
          </p:cNvSpPr>
          <p:nvPr>
            <p:ph type="ctrTitle"/>
          </p:nvPr>
        </p:nvSpPr>
        <p:spPr/>
        <p:txBody>
          <a:bodyPr/>
          <a:lstStyle/>
          <a:p>
            <a:pPr eaLnBrk="1" hangingPunct="1">
              <a:defRPr/>
            </a:pPr>
            <a:r>
              <a:rPr lang="en-US" altLang="en-US" sz="4000"/>
              <a:t>The Federalist Papers: Seeking a Balance of Power by means of History, Philosophy, and Reason</a:t>
            </a:r>
          </a:p>
        </p:txBody>
      </p:sp>
      <p:sp>
        <p:nvSpPr>
          <p:cNvPr id="2051" name="Rectangle 3">
            <a:extLst>
              <a:ext uri="{FF2B5EF4-FFF2-40B4-BE49-F238E27FC236}">
                <a16:creationId xmlns:a16="http://schemas.microsoft.com/office/drawing/2014/main" id="{11B27BC4-5D1C-4623-82F2-3AA3139F5262}"/>
              </a:ext>
            </a:extLst>
          </p:cNvPr>
          <p:cNvSpPr>
            <a:spLocks noGrp="1" noChangeArrowheads="1"/>
          </p:cNvSpPr>
          <p:nvPr>
            <p:ph type="subTitle" idx="1"/>
          </p:nvPr>
        </p:nvSpPr>
        <p:spPr/>
        <p:txBody>
          <a:bodyPr/>
          <a:lstStyle/>
          <a:p>
            <a:pPr eaLnBrk="1" hangingPunct="1">
              <a:defRPr/>
            </a:pPr>
            <a:r>
              <a:rPr lang="en-US" altLang="en-US"/>
              <a:t>Alan Haffa</a:t>
            </a:r>
          </a:p>
          <a:p>
            <a:pPr eaLnBrk="1" hangingPunct="1">
              <a:defRPr/>
            </a:pPr>
            <a:r>
              <a:rPr lang="en-US" altLang="en-US"/>
              <a:t>Please Silence Cell Phones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C43723B-9243-4375-BC91-EF780DCDC1B7}"/>
              </a:ext>
            </a:extLst>
          </p:cNvPr>
          <p:cNvSpPr>
            <a:spLocks noGrp="1" noChangeArrowheads="1"/>
          </p:cNvSpPr>
          <p:nvPr>
            <p:ph type="title"/>
          </p:nvPr>
        </p:nvSpPr>
        <p:spPr>
          <a:xfrm>
            <a:off x="0" y="0"/>
            <a:ext cx="9144000" cy="1384300"/>
          </a:xfrm>
        </p:spPr>
        <p:txBody>
          <a:bodyPr/>
          <a:lstStyle/>
          <a:p>
            <a:pPr eaLnBrk="1" hangingPunct="1">
              <a:defRPr/>
            </a:pPr>
            <a:r>
              <a:rPr lang="en-US" altLang="en-US" sz="4000"/>
              <a:t>Human Nature Dictates the Need for Vigorous Nat. Gov. (#6); Hamilton</a:t>
            </a:r>
          </a:p>
        </p:txBody>
      </p:sp>
      <p:sp>
        <p:nvSpPr>
          <p:cNvPr id="11267" name="Rectangle 3">
            <a:extLst>
              <a:ext uri="{FF2B5EF4-FFF2-40B4-BE49-F238E27FC236}">
                <a16:creationId xmlns:a16="http://schemas.microsoft.com/office/drawing/2014/main" id="{575D8AE2-050E-4DC1-8DED-F5F06FA0BF35}"/>
              </a:ext>
            </a:extLst>
          </p:cNvPr>
          <p:cNvSpPr>
            <a:spLocks noGrp="1" noChangeArrowheads="1"/>
          </p:cNvSpPr>
          <p:nvPr>
            <p:ph type="body" idx="1"/>
          </p:nvPr>
        </p:nvSpPr>
        <p:spPr>
          <a:xfrm>
            <a:off x="0" y="1524000"/>
            <a:ext cx="8955088" cy="5334000"/>
          </a:xfrm>
        </p:spPr>
        <p:txBody>
          <a:bodyPr/>
          <a:lstStyle/>
          <a:p>
            <a:pPr eaLnBrk="1" hangingPunct="1">
              <a:defRPr/>
            </a:pPr>
            <a:r>
              <a:rPr lang="en-US" altLang="en-US" sz="2800"/>
              <a:t>Independent states would become a source of civil war as states compete with each other</a:t>
            </a:r>
          </a:p>
          <a:p>
            <a:pPr eaLnBrk="1" hangingPunct="1">
              <a:defRPr/>
            </a:pPr>
            <a:r>
              <a:rPr lang="en-US" altLang="en-US" sz="2800"/>
              <a:t>“To presume a want of motives for such contests as an argument against their existence, would be to forget that men are ambitious, vindictive, and rapacious.  To look for a continuation of harmony between a number of independent, unconnected sovereignties in the same neighborhood, would be to disregard the uniform course of human events…”</a:t>
            </a:r>
          </a:p>
          <a:p>
            <a:pPr eaLnBrk="1" hangingPunct="1">
              <a:defRPr/>
            </a:pPr>
            <a:r>
              <a:rPr lang="en-US" altLang="en-US" sz="2800"/>
              <a:t>Hobbes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98488F3-FE5E-48CA-8A71-5975B39AA1D4}"/>
              </a:ext>
            </a:extLst>
          </p:cNvPr>
          <p:cNvSpPr>
            <a:spLocks noGrp="1" noChangeArrowheads="1"/>
          </p:cNvSpPr>
          <p:nvPr>
            <p:ph type="title"/>
          </p:nvPr>
        </p:nvSpPr>
        <p:spPr>
          <a:xfrm>
            <a:off x="457200" y="0"/>
            <a:ext cx="8229600" cy="1384300"/>
          </a:xfrm>
        </p:spPr>
        <p:txBody>
          <a:bodyPr/>
          <a:lstStyle/>
          <a:p>
            <a:pPr eaLnBrk="1" hangingPunct="1">
              <a:defRPr/>
            </a:pPr>
            <a:r>
              <a:rPr lang="en-US" altLang="en-US"/>
              <a:t>Balance of Powers; 48; Madison</a:t>
            </a:r>
          </a:p>
        </p:txBody>
      </p:sp>
      <p:sp>
        <p:nvSpPr>
          <p:cNvPr id="14339" name="Rectangle 3">
            <a:extLst>
              <a:ext uri="{FF2B5EF4-FFF2-40B4-BE49-F238E27FC236}">
                <a16:creationId xmlns:a16="http://schemas.microsoft.com/office/drawing/2014/main" id="{4A526168-D4BC-485B-894D-8F65854366FE}"/>
              </a:ext>
            </a:extLst>
          </p:cNvPr>
          <p:cNvSpPr>
            <a:spLocks noGrp="1" noChangeArrowheads="1"/>
          </p:cNvSpPr>
          <p:nvPr>
            <p:ph type="body" idx="1"/>
          </p:nvPr>
        </p:nvSpPr>
        <p:spPr>
          <a:xfrm>
            <a:off x="0" y="1524000"/>
            <a:ext cx="8839200" cy="4953000"/>
          </a:xfrm>
        </p:spPr>
        <p:txBody>
          <a:bodyPr/>
          <a:lstStyle/>
          <a:p>
            <a:pPr eaLnBrk="1" hangingPunct="1">
              <a:lnSpc>
                <a:spcPct val="80000"/>
              </a:lnSpc>
              <a:defRPr/>
            </a:pPr>
            <a:r>
              <a:rPr lang="en-US" altLang="en-US"/>
              <a:t>Virginia established a positive model</a:t>
            </a:r>
          </a:p>
          <a:p>
            <a:pPr eaLnBrk="1" hangingPunct="1">
              <a:lnSpc>
                <a:spcPct val="80000"/>
              </a:lnSpc>
              <a:defRPr/>
            </a:pPr>
            <a:r>
              <a:rPr lang="en-US" altLang="en-US"/>
              <a:t>Venice as a negative model where the legislative becomes despotic</a:t>
            </a:r>
          </a:p>
          <a:p>
            <a:pPr eaLnBrk="1" hangingPunct="1">
              <a:lnSpc>
                <a:spcPct val="80000"/>
              </a:lnSpc>
              <a:defRPr/>
            </a:pPr>
            <a:r>
              <a:rPr lang="en-US" altLang="en-US"/>
              <a:t>“For this reason, that convention…laid its foundation on this basis, that the legislative, executive, and judiciary departments should be separate and distinct, so that no person should exercise the powers of more than one of them at the same time.”</a:t>
            </a:r>
          </a:p>
          <a:p>
            <a:pPr eaLnBrk="1" hangingPunct="1">
              <a:lnSpc>
                <a:spcPct val="80000"/>
              </a:lnSpc>
              <a:defRPr/>
            </a:pPr>
            <a:r>
              <a:rPr lang="en-US" altLang="en-US"/>
              <a:t>Goal was balance of power, not total and absolute separation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0D5D38BC-616D-4D19-97E6-AE925BB24435}"/>
              </a:ext>
            </a:extLst>
          </p:cNvPr>
          <p:cNvSpPr>
            <a:spLocks noGrp="1" noChangeArrowheads="1"/>
          </p:cNvSpPr>
          <p:nvPr>
            <p:ph type="title"/>
          </p:nvPr>
        </p:nvSpPr>
        <p:spPr/>
        <p:txBody>
          <a:bodyPr/>
          <a:lstStyle/>
          <a:p>
            <a:pPr eaLnBrk="1" hangingPunct="1">
              <a:defRPr/>
            </a:pPr>
            <a:r>
              <a:rPr lang="en-US" altLang="en-US" sz="4000"/>
              <a:t>51; Need for Checks and Balances; Hamilton or Madison</a:t>
            </a:r>
          </a:p>
        </p:txBody>
      </p:sp>
      <p:sp>
        <p:nvSpPr>
          <p:cNvPr id="38915" name="Rectangle 3">
            <a:extLst>
              <a:ext uri="{FF2B5EF4-FFF2-40B4-BE49-F238E27FC236}">
                <a16:creationId xmlns:a16="http://schemas.microsoft.com/office/drawing/2014/main" id="{92A046AA-B077-40F3-8FF3-AEE10D46137C}"/>
              </a:ext>
            </a:extLst>
          </p:cNvPr>
          <p:cNvSpPr>
            <a:spLocks noGrp="1" noChangeArrowheads="1"/>
          </p:cNvSpPr>
          <p:nvPr>
            <p:ph type="body" idx="1"/>
          </p:nvPr>
        </p:nvSpPr>
        <p:spPr>
          <a:xfrm>
            <a:off x="0" y="1676400"/>
            <a:ext cx="9144000" cy="5181600"/>
          </a:xfrm>
        </p:spPr>
        <p:txBody>
          <a:bodyPr/>
          <a:lstStyle/>
          <a:p>
            <a:pPr eaLnBrk="1" hangingPunct="1">
              <a:lnSpc>
                <a:spcPct val="80000"/>
              </a:lnSpc>
              <a:defRPr/>
            </a:pPr>
            <a:r>
              <a:rPr lang="en-US" altLang="en-US" sz="2800"/>
              <a:t>“Ambition must be made to counteract ambition.  The interest of the man must be connected with the constitutional rights of the place. It may be a reflection on human nature, that such devices should be necessary to control the abuses of government. But what is government itself, but the greatest of all reflections on human nature? If men were angels, no government would be necessary.  If angels were to govern men, neither external nor internal controls on government would be necessary.  In framing a government which is to be administered by men over men, the great difficulty lies in this: you must first enable the government to control the governed; and in the next place oblige it to control itself.</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D954095-FA32-406D-A7EB-5580C5672BBD}"/>
              </a:ext>
            </a:extLst>
          </p:cNvPr>
          <p:cNvSpPr>
            <a:spLocks noGrp="1" noChangeArrowheads="1"/>
          </p:cNvSpPr>
          <p:nvPr>
            <p:ph type="title"/>
          </p:nvPr>
        </p:nvSpPr>
        <p:spPr>
          <a:xfrm>
            <a:off x="381000" y="0"/>
            <a:ext cx="8534400" cy="1066800"/>
          </a:xfrm>
        </p:spPr>
        <p:txBody>
          <a:bodyPr/>
          <a:lstStyle/>
          <a:p>
            <a:pPr eaLnBrk="1" hangingPunct="1">
              <a:defRPr/>
            </a:pPr>
            <a:r>
              <a:rPr lang="en-US" altLang="en-US" sz="4000"/>
              <a:t>Senate as Check on People #63; Hamilton or Madison</a:t>
            </a:r>
          </a:p>
        </p:txBody>
      </p:sp>
      <p:sp>
        <p:nvSpPr>
          <p:cNvPr id="23555" name="Rectangle 3">
            <a:extLst>
              <a:ext uri="{FF2B5EF4-FFF2-40B4-BE49-F238E27FC236}">
                <a16:creationId xmlns:a16="http://schemas.microsoft.com/office/drawing/2014/main" id="{7EE74BEE-763E-44BF-BB86-DF39732C2584}"/>
              </a:ext>
            </a:extLst>
          </p:cNvPr>
          <p:cNvSpPr>
            <a:spLocks noGrp="1" noChangeArrowheads="1"/>
          </p:cNvSpPr>
          <p:nvPr>
            <p:ph type="body" idx="1"/>
          </p:nvPr>
        </p:nvSpPr>
        <p:spPr>
          <a:xfrm>
            <a:off x="0" y="1219200"/>
            <a:ext cx="8955088" cy="5334000"/>
          </a:xfrm>
        </p:spPr>
        <p:txBody>
          <a:bodyPr/>
          <a:lstStyle/>
          <a:p>
            <a:pPr eaLnBrk="1" hangingPunct="1">
              <a:lnSpc>
                <a:spcPct val="80000"/>
              </a:lnSpc>
              <a:defRPr/>
            </a:pPr>
            <a:r>
              <a:rPr lang="en-US" altLang="en-US"/>
              <a:t>“so there are particular moments in public affairs when the people, stimulated by some irregular passion, or some illicit advantage, or misled by the artful misrepresentations of interested men, may call for measures which they themselves will afterwards be the most ready to lament and condemn. In these critical moments, how salutary will be the interference of some temperate and respectable body of citizens in order to check the misguided career and to suspend the blow mediated by the people against themselves…”</a:t>
            </a:r>
          </a:p>
          <a:p>
            <a:pPr eaLnBrk="1" hangingPunct="1">
              <a:lnSpc>
                <a:spcPct val="80000"/>
              </a:lnSpc>
              <a:defRPr/>
            </a:pPr>
            <a:r>
              <a:rPr lang="en-US" altLang="en-US"/>
              <a:t>Athens had no Senate to safeguard</a:t>
            </a:r>
          </a:p>
          <a:p>
            <a:pPr eaLnBrk="1" hangingPunct="1">
              <a:lnSpc>
                <a:spcPct val="80000"/>
              </a:lnSpc>
              <a:defRPr/>
            </a:pPr>
            <a:r>
              <a:rPr lang="en-US" altLang="en-US"/>
              <a:t>Rome, Sparta and Carthage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211C3-64E4-4196-A26D-4DB9DC6D048A}"/>
              </a:ext>
            </a:extLst>
          </p:cNvPr>
          <p:cNvSpPr>
            <a:spLocks noGrp="1"/>
          </p:cNvSpPr>
          <p:nvPr>
            <p:ph type="title"/>
          </p:nvPr>
        </p:nvSpPr>
        <p:spPr/>
        <p:txBody>
          <a:bodyPr/>
          <a:lstStyle/>
          <a:p>
            <a:pPr>
              <a:defRPr/>
            </a:pPr>
            <a:r>
              <a:rPr lang="en-US" dirty="0"/>
              <a:t>Electoral College (68)</a:t>
            </a:r>
          </a:p>
        </p:txBody>
      </p:sp>
      <p:sp>
        <p:nvSpPr>
          <p:cNvPr id="3" name="Content Placeholder 2">
            <a:extLst>
              <a:ext uri="{FF2B5EF4-FFF2-40B4-BE49-F238E27FC236}">
                <a16:creationId xmlns:a16="http://schemas.microsoft.com/office/drawing/2014/main" id="{B1827CA3-B89A-4B8F-AE2D-6154A1470AE1}"/>
              </a:ext>
            </a:extLst>
          </p:cNvPr>
          <p:cNvSpPr>
            <a:spLocks noGrp="1"/>
          </p:cNvSpPr>
          <p:nvPr>
            <p:ph idx="1"/>
          </p:nvPr>
        </p:nvSpPr>
        <p:spPr>
          <a:xfrm>
            <a:off x="76200" y="1447800"/>
            <a:ext cx="9067800" cy="5257800"/>
          </a:xfrm>
        </p:spPr>
        <p:txBody>
          <a:bodyPr/>
          <a:lstStyle/>
          <a:p>
            <a:pPr>
              <a:lnSpc>
                <a:spcPct val="80000"/>
              </a:lnSpc>
              <a:defRPr/>
            </a:pPr>
            <a:r>
              <a:rPr lang="en-US" altLang="en-US" sz="2400" dirty="0"/>
              <a:t>“It was equally desirable, that the immediate election should be made by men most capable of analyzing the qualities adapted to the station, and action under circumstances most favorable to the deliberation, and to a judicious combination of all the reasons and inducements which were proper to govern their choice.  A small number of persons, selected by their fellow-citizens from the general mass, will be most likely to possess the information and discernment requisite to such complicated investigations.”</a:t>
            </a:r>
          </a:p>
          <a:p>
            <a:pPr>
              <a:lnSpc>
                <a:spcPct val="80000"/>
              </a:lnSpc>
              <a:defRPr/>
            </a:pPr>
            <a:r>
              <a:rPr lang="en-US" altLang="en-US" sz="2400" dirty="0"/>
              <a:t>Less likelihood of “tumult and disorder”</a:t>
            </a:r>
          </a:p>
          <a:p>
            <a:pPr>
              <a:lnSpc>
                <a:spcPct val="80000"/>
              </a:lnSpc>
              <a:defRPr/>
            </a:pPr>
            <a:r>
              <a:rPr lang="en-US" altLang="en-US" sz="2400" dirty="0"/>
              <a:t>Less corruption by foreign powers (the electors are not a preexisting body that could be bribed)</a:t>
            </a:r>
          </a:p>
          <a:p>
            <a:pPr>
              <a:lnSpc>
                <a:spcPct val="80000"/>
              </a:lnSpc>
              <a:defRPr/>
            </a:pPr>
            <a:r>
              <a:rPr lang="en-US" altLang="en-US" sz="2400" dirty="0"/>
              <a:t>Protection against Populism: “Talents for low intrigue and the little arts of popularity, may alone suffice to elevate a man to the first honors in a single state; but it will require other talents and a different kind of merit to establish him in the esteem and confidence of the whole union…”</a:t>
            </a:r>
          </a:p>
          <a:p>
            <a:pPr>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4DDE446-DD45-48BA-9951-AAF684B68E87}"/>
              </a:ext>
            </a:extLst>
          </p:cNvPr>
          <p:cNvSpPr>
            <a:spLocks noGrp="1" noChangeArrowheads="1"/>
          </p:cNvSpPr>
          <p:nvPr>
            <p:ph type="title"/>
          </p:nvPr>
        </p:nvSpPr>
        <p:spPr/>
        <p:txBody>
          <a:bodyPr/>
          <a:lstStyle/>
          <a:p>
            <a:pPr eaLnBrk="1" hangingPunct="1">
              <a:defRPr/>
            </a:pPr>
            <a:r>
              <a:rPr lang="en-US" altLang="en-US"/>
              <a:t>Summary</a:t>
            </a:r>
          </a:p>
        </p:txBody>
      </p:sp>
      <p:sp>
        <p:nvSpPr>
          <p:cNvPr id="20483" name="Rectangle 3">
            <a:extLst>
              <a:ext uri="{FF2B5EF4-FFF2-40B4-BE49-F238E27FC236}">
                <a16:creationId xmlns:a16="http://schemas.microsoft.com/office/drawing/2014/main" id="{E286986C-336B-4EC8-8982-DB1BF1D2E31F}"/>
              </a:ext>
            </a:extLst>
          </p:cNvPr>
          <p:cNvSpPr>
            <a:spLocks noGrp="1" noChangeArrowheads="1"/>
          </p:cNvSpPr>
          <p:nvPr>
            <p:ph type="body" idx="1"/>
          </p:nvPr>
        </p:nvSpPr>
        <p:spPr>
          <a:xfrm>
            <a:off x="0" y="1371600"/>
            <a:ext cx="8955088" cy="5486400"/>
          </a:xfrm>
        </p:spPr>
        <p:txBody>
          <a:bodyPr/>
          <a:lstStyle/>
          <a:p>
            <a:pPr eaLnBrk="1" hangingPunct="1">
              <a:lnSpc>
                <a:spcPct val="90000"/>
              </a:lnSpc>
              <a:defRPr/>
            </a:pPr>
            <a:r>
              <a:rPr lang="en-US" altLang="en-US" sz="2800"/>
              <a:t>The vision of a Strong Federal Government to compensate for the weakness of Articles of Confederation</a:t>
            </a:r>
          </a:p>
          <a:p>
            <a:pPr eaLnBrk="1" hangingPunct="1">
              <a:lnSpc>
                <a:spcPct val="90000"/>
              </a:lnSpc>
              <a:defRPr/>
            </a:pPr>
            <a:r>
              <a:rPr lang="en-US" altLang="en-US" sz="2800"/>
              <a:t>Arguments based upon logic and analysis of history rather than Biblical or Divine Revelation</a:t>
            </a:r>
          </a:p>
          <a:p>
            <a:pPr eaLnBrk="1" hangingPunct="1">
              <a:lnSpc>
                <a:spcPct val="90000"/>
              </a:lnSpc>
              <a:defRPr/>
            </a:pPr>
            <a:r>
              <a:rPr lang="en-US" altLang="en-US" sz="2800"/>
              <a:t>Distrust of Democracy; favored Representative Government as a protection of the property interests of the minority</a:t>
            </a:r>
          </a:p>
          <a:p>
            <a:pPr eaLnBrk="1" hangingPunct="1">
              <a:lnSpc>
                <a:spcPct val="90000"/>
              </a:lnSpc>
              <a:defRPr/>
            </a:pPr>
            <a:r>
              <a:rPr lang="en-US" altLang="en-US" sz="2800"/>
              <a:t>Sought Balance of Power, but with a strong Executive; legislative is weakened in many ways</a:t>
            </a:r>
          </a:p>
          <a:p>
            <a:pPr eaLnBrk="1" hangingPunct="1">
              <a:lnSpc>
                <a:spcPct val="90000"/>
              </a:lnSpc>
              <a:defRPr/>
            </a:pPr>
            <a:r>
              <a:rPr lang="en-US" altLang="en-US" sz="2800"/>
              <a:t>Represents a balance between Hobbesian and Lockeian view of Human Nature</a:t>
            </a:r>
          </a:p>
          <a:p>
            <a:pPr eaLnBrk="1" hangingPunct="1">
              <a:lnSpc>
                <a:spcPct val="90000"/>
              </a:lnSpc>
              <a:defRPr/>
            </a:pPr>
            <a:endParaRPr lang="en-US" alt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D2C6976-07F9-47C4-AB04-D862F988B942}"/>
              </a:ext>
            </a:extLst>
          </p:cNvPr>
          <p:cNvSpPr>
            <a:spLocks noGrp="1" noChangeArrowheads="1"/>
          </p:cNvSpPr>
          <p:nvPr>
            <p:ph type="title"/>
          </p:nvPr>
        </p:nvSpPr>
        <p:spPr/>
        <p:txBody>
          <a:bodyPr/>
          <a:lstStyle/>
          <a:p>
            <a:pPr eaLnBrk="1" hangingPunct="1">
              <a:defRPr/>
            </a:pPr>
            <a:r>
              <a:rPr lang="en-US" altLang="en-US"/>
              <a:t>What are they?</a:t>
            </a:r>
          </a:p>
        </p:txBody>
      </p:sp>
      <p:sp>
        <p:nvSpPr>
          <p:cNvPr id="6147" name="Rectangle 3">
            <a:extLst>
              <a:ext uri="{FF2B5EF4-FFF2-40B4-BE49-F238E27FC236}">
                <a16:creationId xmlns:a16="http://schemas.microsoft.com/office/drawing/2014/main" id="{A631D813-9D27-47D5-A284-3EBC53F00AD8}"/>
              </a:ext>
            </a:extLst>
          </p:cNvPr>
          <p:cNvSpPr>
            <a:spLocks noGrp="1" noChangeArrowheads="1"/>
          </p:cNvSpPr>
          <p:nvPr>
            <p:ph type="body" idx="1"/>
          </p:nvPr>
        </p:nvSpPr>
        <p:spPr>
          <a:xfrm>
            <a:off x="914400" y="1676400"/>
            <a:ext cx="7391400" cy="4889500"/>
          </a:xfrm>
        </p:spPr>
        <p:txBody>
          <a:bodyPr/>
          <a:lstStyle/>
          <a:p>
            <a:pPr eaLnBrk="1" hangingPunct="1">
              <a:defRPr/>
            </a:pPr>
            <a:r>
              <a:rPr lang="en-US" altLang="en-US" dirty="0"/>
              <a:t>Advocate adoption of the Constitution as proposed by the Philadelphia Constitutional Convention </a:t>
            </a:r>
          </a:p>
          <a:p>
            <a:pPr eaLnBrk="1" hangingPunct="1">
              <a:defRPr/>
            </a:pPr>
            <a:r>
              <a:rPr lang="en-US" altLang="en-US" dirty="0"/>
              <a:t>Serial publication, Oct. 1787 to May 1778;</a:t>
            </a:r>
          </a:p>
          <a:p>
            <a:pPr eaLnBrk="1" hangingPunct="1">
              <a:defRPr/>
            </a:pPr>
            <a:r>
              <a:rPr lang="en-US" altLang="en-US" dirty="0"/>
              <a:t>“Publius”</a:t>
            </a:r>
          </a:p>
          <a:p>
            <a:pPr eaLnBrk="1" hangingPunct="1">
              <a:defRPr/>
            </a:pPr>
            <a:r>
              <a:rPr lang="en-US" altLang="en-US" dirty="0"/>
              <a:t>Published in two volumes, March-May 1788</a:t>
            </a:r>
          </a:p>
          <a:p>
            <a:pPr eaLnBrk="1" hangingPunct="1">
              <a:defRPr/>
            </a:pP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69DF01D-43F1-4B6B-9F40-4462211813CD}"/>
              </a:ext>
            </a:extLst>
          </p:cNvPr>
          <p:cNvSpPr>
            <a:spLocks noGrp="1" noChangeArrowheads="1"/>
          </p:cNvSpPr>
          <p:nvPr>
            <p:ph type="title"/>
          </p:nvPr>
        </p:nvSpPr>
        <p:spPr/>
        <p:txBody>
          <a:bodyPr/>
          <a:lstStyle/>
          <a:p>
            <a:pPr eaLnBrk="1" hangingPunct="1">
              <a:defRPr/>
            </a:pPr>
            <a:r>
              <a:rPr lang="en-US" altLang="en-US"/>
              <a:t>The Authors</a:t>
            </a:r>
          </a:p>
        </p:txBody>
      </p:sp>
      <p:sp>
        <p:nvSpPr>
          <p:cNvPr id="7171" name="Rectangle 3">
            <a:extLst>
              <a:ext uri="{FF2B5EF4-FFF2-40B4-BE49-F238E27FC236}">
                <a16:creationId xmlns:a16="http://schemas.microsoft.com/office/drawing/2014/main" id="{9BA59DE2-D118-43A7-8B50-D2CB03BC6459}"/>
              </a:ext>
            </a:extLst>
          </p:cNvPr>
          <p:cNvSpPr>
            <a:spLocks noGrp="1" noChangeArrowheads="1"/>
          </p:cNvSpPr>
          <p:nvPr>
            <p:ph type="body" idx="1"/>
          </p:nvPr>
        </p:nvSpPr>
        <p:spPr>
          <a:xfrm>
            <a:off x="304800" y="1524001"/>
            <a:ext cx="8610600" cy="5181599"/>
          </a:xfrm>
        </p:spPr>
        <p:txBody>
          <a:bodyPr/>
          <a:lstStyle/>
          <a:p>
            <a:pPr eaLnBrk="1" hangingPunct="1">
              <a:defRPr/>
            </a:pPr>
            <a:r>
              <a:rPr lang="en-US" altLang="en-US" dirty="0"/>
              <a:t>Alexander Hamilton (1757-1804): Rep. NY at Convention; first Secretary of the Treasury</a:t>
            </a:r>
          </a:p>
          <a:p>
            <a:pPr eaLnBrk="1" hangingPunct="1">
              <a:defRPr/>
            </a:pPr>
            <a:r>
              <a:rPr lang="en-US" altLang="en-US" dirty="0"/>
              <a:t>James Madison (1736-1836): Rep. Virginia at Convention; Served in Congress; Sec. of State; President</a:t>
            </a:r>
          </a:p>
          <a:p>
            <a:pPr eaLnBrk="1" hangingPunct="1">
              <a:defRPr/>
            </a:pPr>
            <a:r>
              <a:rPr lang="en-US" altLang="en-US" dirty="0"/>
              <a:t>John Jay (1745-1829): Neg. peace with England in 1783; Dept. of State; First Chief Justice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CF0BCB3-E265-404A-9F79-D5977953F45F}"/>
              </a:ext>
            </a:extLst>
          </p:cNvPr>
          <p:cNvSpPr>
            <a:spLocks noGrp="1" noChangeArrowheads="1"/>
          </p:cNvSpPr>
          <p:nvPr>
            <p:ph type="title"/>
          </p:nvPr>
        </p:nvSpPr>
        <p:spPr/>
        <p:txBody>
          <a:bodyPr/>
          <a:lstStyle/>
          <a:p>
            <a:pPr eaLnBrk="1" hangingPunct="1">
              <a:defRPr/>
            </a:pPr>
            <a:r>
              <a:rPr lang="en-US" altLang="en-US"/>
              <a:t>Influences</a:t>
            </a:r>
          </a:p>
        </p:txBody>
      </p:sp>
      <p:sp>
        <p:nvSpPr>
          <p:cNvPr id="33795" name="Rectangle 3">
            <a:extLst>
              <a:ext uri="{FF2B5EF4-FFF2-40B4-BE49-F238E27FC236}">
                <a16:creationId xmlns:a16="http://schemas.microsoft.com/office/drawing/2014/main" id="{F4478BB2-5756-4CEF-8F79-87EB583459D8}"/>
              </a:ext>
            </a:extLst>
          </p:cNvPr>
          <p:cNvSpPr>
            <a:spLocks noGrp="1" noChangeArrowheads="1"/>
          </p:cNvSpPr>
          <p:nvPr>
            <p:ph type="body" idx="1"/>
          </p:nvPr>
        </p:nvSpPr>
        <p:spPr>
          <a:xfrm>
            <a:off x="228600" y="1447800"/>
            <a:ext cx="8915400" cy="5410200"/>
          </a:xfrm>
        </p:spPr>
        <p:txBody>
          <a:bodyPr/>
          <a:lstStyle/>
          <a:p>
            <a:pPr eaLnBrk="1" hangingPunct="1">
              <a:defRPr/>
            </a:pPr>
            <a:r>
              <a:rPr lang="en-US" altLang="en-US"/>
              <a:t>Montesquieu’s </a:t>
            </a:r>
            <a:r>
              <a:rPr lang="en-US" altLang="en-US" i="1"/>
              <a:t>Spirit of the Laws</a:t>
            </a:r>
            <a:r>
              <a:rPr lang="en-US" altLang="en-US"/>
              <a:t> (1748): Separation of Powers Theory</a:t>
            </a:r>
          </a:p>
          <a:p>
            <a:pPr eaLnBrk="1" hangingPunct="1">
              <a:defRPr/>
            </a:pPr>
            <a:r>
              <a:rPr lang="en-US" altLang="en-US"/>
              <a:t>Thomas Hobbes: View of Human Nature as rapacious and power hungry; Hence the need for Checks and Balances</a:t>
            </a:r>
          </a:p>
          <a:p>
            <a:pPr eaLnBrk="1" hangingPunct="1">
              <a:defRPr/>
            </a:pPr>
            <a:r>
              <a:rPr lang="en-US" altLang="en-US"/>
              <a:t>John Locke: the ideals of republican government and the purpose of govt.</a:t>
            </a:r>
          </a:p>
          <a:p>
            <a:pPr eaLnBrk="1" hangingPunct="1">
              <a:defRPr/>
            </a:pPr>
            <a:r>
              <a:rPr lang="en-US" altLang="en-US"/>
              <a:t>Ancient Greek and Roman government and law makers</a:t>
            </a:r>
          </a:p>
          <a:p>
            <a:pPr eaLnBrk="1" hangingPunct="1">
              <a:defRPr/>
            </a:pPr>
            <a:r>
              <a:rPr lang="en-US" altLang="en-US"/>
              <a:t>European examples of Republics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A316D99-3B08-43B1-898B-ABBEDD683B10}"/>
              </a:ext>
            </a:extLst>
          </p:cNvPr>
          <p:cNvSpPr>
            <a:spLocks noGrp="1" noChangeArrowheads="1"/>
          </p:cNvSpPr>
          <p:nvPr>
            <p:ph type="title"/>
          </p:nvPr>
        </p:nvSpPr>
        <p:spPr>
          <a:xfrm>
            <a:off x="457200" y="0"/>
            <a:ext cx="8229600" cy="774700"/>
          </a:xfrm>
        </p:spPr>
        <p:txBody>
          <a:bodyPr/>
          <a:lstStyle/>
          <a:p>
            <a:pPr eaLnBrk="1" hangingPunct="1">
              <a:defRPr/>
            </a:pPr>
            <a:r>
              <a:rPr lang="en-US" altLang="en-US" sz="4000"/>
              <a:t>Liberty versus Vigor (#1); Hamilton</a:t>
            </a:r>
          </a:p>
        </p:txBody>
      </p:sp>
      <p:sp>
        <p:nvSpPr>
          <p:cNvPr id="8195" name="Rectangle 3">
            <a:extLst>
              <a:ext uri="{FF2B5EF4-FFF2-40B4-BE49-F238E27FC236}">
                <a16:creationId xmlns:a16="http://schemas.microsoft.com/office/drawing/2014/main" id="{B78DDFCC-ADB0-4169-BDEB-3722F97BA9B1}"/>
              </a:ext>
            </a:extLst>
          </p:cNvPr>
          <p:cNvSpPr>
            <a:spLocks noGrp="1" noChangeArrowheads="1"/>
          </p:cNvSpPr>
          <p:nvPr>
            <p:ph type="body" idx="1"/>
          </p:nvPr>
        </p:nvSpPr>
        <p:spPr>
          <a:xfrm>
            <a:off x="0" y="914400"/>
            <a:ext cx="9144000" cy="5943600"/>
          </a:xfrm>
        </p:spPr>
        <p:txBody>
          <a:bodyPr/>
          <a:lstStyle/>
          <a:p>
            <a:pPr eaLnBrk="1" hangingPunct="1">
              <a:lnSpc>
                <a:spcPct val="90000"/>
              </a:lnSpc>
              <a:defRPr/>
            </a:pPr>
            <a:r>
              <a:rPr lang="en-US" altLang="en-US" sz="2800"/>
              <a:t>“it will be forgotten that the vigor of government is essential to the security of liberty; that in contemplation of a sound and well-informed judgment, their interest can never be separated; and that a dangerous ambition more often lurks behind the specious mask of zeal for the rights of the people than under the forbidding appearance of zeal for the firmness and efficiency of government.  History will teach us that the former has been found a much more certain road to the introduction of despotism than the latter, and that of those men who have overturned the liberties of republics, the greatest number have begun their career by paying an obsequious court to the people; commencing demagogues, and ending tyrants.”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110A29F-E9A2-42D4-B080-064829D5E8B9}"/>
              </a:ext>
            </a:extLst>
          </p:cNvPr>
          <p:cNvSpPr>
            <a:spLocks noGrp="1" noChangeArrowheads="1"/>
          </p:cNvSpPr>
          <p:nvPr>
            <p:ph type="title"/>
          </p:nvPr>
        </p:nvSpPr>
        <p:spPr>
          <a:xfrm>
            <a:off x="457200" y="304800"/>
            <a:ext cx="8686800" cy="927100"/>
          </a:xfrm>
        </p:spPr>
        <p:txBody>
          <a:bodyPr/>
          <a:lstStyle/>
          <a:p>
            <a:pPr eaLnBrk="1" hangingPunct="1">
              <a:defRPr/>
            </a:pPr>
            <a:r>
              <a:rPr lang="en-US" altLang="en-US"/>
              <a:t>Homogeneous People—One Nation (#2); Jay</a:t>
            </a:r>
          </a:p>
        </p:txBody>
      </p:sp>
      <p:sp>
        <p:nvSpPr>
          <p:cNvPr id="9219" name="Rectangle 3">
            <a:extLst>
              <a:ext uri="{FF2B5EF4-FFF2-40B4-BE49-F238E27FC236}">
                <a16:creationId xmlns:a16="http://schemas.microsoft.com/office/drawing/2014/main" id="{352815CA-EEA7-462C-BCDB-D4CE04333232}"/>
              </a:ext>
            </a:extLst>
          </p:cNvPr>
          <p:cNvSpPr>
            <a:spLocks noGrp="1" noChangeArrowheads="1"/>
          </p:cNvSpPr>
          <p:nvPr>
            <p:ph type="body" idx="1"/>
          </p:nvPr>
        </p:nvSpPr>
        <p:spPr>
          <a:xfrm>
            <a:off x="0" y="1447800"/>
            <a:ext cx="8955088" cy="5410200"/>
          </a:xfrm>
        </p:spPr>
        <p:txBody>
          <a:bodyPr/>
          <a:lstStyle/>
          <a:p>
            <a:pPr eaLnBrk="1" hangingPunct="1">
              <a:lnSpc>
                <a:spcPct val="80000"/>
              </a:lnSpc>
              <a:defRPr/>
            </a:pPr>
            <a:r>
              <a:rPr lang="en-US" altLang="en-US" sz="2800"/>
              <a:t>State Rights versus Federal Vigor</a:t>
            </a:r>
          </a:p>
          <a:p>
            <a:pPr eaLnBrk="1" hangingPunct="1">
              <a:lnSpc>
                <a:spcPct val="80000"/>
              </a:lnSpc>
              <a:defRPr/>
            </a:pPr>
            <a:r>
              <a:rPr lang="en-US" altLang="en-US" sz="2800"/>
              <a:t>“</a:t>
            </a:r>
            <a:r>
              <a:rPr lang="en-US" altLang="en-US" sz="2800" b="1"/>
              <a:t>Providence</a:t>
            </a:r>
            <a:r>
              <a:rPr lang="en-US" altLang="en-US" sz="2800"/>
              <a:t> has been pleased to give this one connected country to one united people—a people descended from the same ancestors, speaking the same language, professing the same religion, attached to the same principles of government, very similar in their manners and customs…This country and this people seem to have been made for each other, and it appears as if it was the design of Providence, that an inheritance so proper and convenient for a band of brethren, united to each other by the strongest ties, should never be split into a number of unsocial, jealous, and alien sovereignties.”</a:t>
            </a:r>
          </a:p>
          <a:p>
            <a:pPr eaLnBrk="1" hangingPunct="1">
              <a:lnSpc>
                <a:spcPct val="80000"/>
              </a:lnSpc>
              <a:defRPr/>
            </a:pPr>
            <a:endParaRPr lang="en-US" alt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717B194B-54DD-4402-9BCC-468E93D0EE5F}"/>
              </a:ext>
            </a:extLst>
          </p:cNvPr>
          <p:cNvSpPr>
            <a:spLocks noGrp="1" noChangeArrowheads="1"/>
          </p:cNvSpPr>
          <p:nvPr>
            <p:ph type="title"/>
          </p:nvPr>
        </p:nvSpPr>
        <p:spPr/>
        <p:txBody>
          <a:bodyPr/>
          <a:lstStyle/>
          <a:p>
            <a:pPr eaLnBrk="1" hangingPunct="1">
              <a:defRPr/>
            </a:pPr>
            <a:r>
              <a:rPr lang="en-US" altLang="en-US"/>
              <a:t>“Almighty”; #37 Madison</a:t>
            </a:r>
          </a:p>
        </p:txBody>
      </p:sp>
      <p:sp>
        <p:nvSpPr>
          <p:cNvPr id="35843" name="Rectangle 3">
            <a:extLst>
              <a:ext uri="{FF2B5EF4-FFF2-40B4-BE49-F238E27FC236}">
                <a16:creationId xmlns:a16="http://schemas.microsoft.com/office/drawing/2014/main" id="{63166FA8-CD22-4ACA-9CC5-9A1F74A36ADE}"/>
              </a:ext>
            </a:extLst>
          </p:cNvPr>
          <p:cNvSpPr>
            <a:spLocks noGrp="1" noChangeArrowheads="1"/>
          </p:cNvSpPr>
          <p:nvPr>
            <p:ph type="body" idx="1"/>
          </p:nvPr>
        </p:nvSpPr>
        <p:spPr>
          <a:xfrm>
            <a:off x="0" y="1371600"/>
            <a:ext cx="9144000" cy="5257800"/>
          </a:xfrm>
        </p:spPr>
        <p:txBody>
          <a:bodyPr/>
          <a:lstStyle/>
          <a:p>
            <a:pPr eaLnBrk="1" hangingPunct="1">
              <a:lnSpc>
                <a:spcPct val="90000"/>
              </a:lnSpc>
              <a:defRPr/>
            </a:pPr>
            <a:r>
              <a:rPr lang="en-US" altLang="en-US"/>
              <a:t>Need for stability in federal govt.</a:t>
            </a:r>
          </a:p>
          <a:p>
            <a:pPr eaLnBrk="1" hangingPunct="1">
              <a:lnSpc>
                <a:spcPct val="90000"/>
              </a:lnSpc>
              <a:defRPr/>
            </a:pPr>
            <a:r>
              <a:rPr lang="en-US" altLang="en-US"/>
              <a:t>The difficulty of clearly identifying first principles and definitions, yet the necessity that “not only the ideas should be distinctly formed, but they should be expressed by words distinctly and exclusively appropriate to them.”</a:t>
            </a:r>
          </a:p>
          <a:p>
            <a:pPr eaLnBrk="1" hangingPunct="1">
              <a:lnSpc>
                <a:spcPct val="90000"/>
              </a:lnSpc>
              <a:defRPr/>
            </a:pPr>
            <a:r>
              <a:rPr lang="en-US" altLang="en-US"/>
              <a:t>“When the Almighty himself condescends to address mankind in their own language, his meaning, luminous as it must be, is rendered dim and doubtful by the cloudy medium through which it is communicated.”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404097A6-0E0F-4096-AA3B-BB0294336923}"/>
              </a:ext>
            </a:extLst>
          </p:cNvPr>
          <p:cNvSpPr>
            <a:spLocks noGrp="1" noChangeArrowheads="1"/>
          </p:cNvSpPr>
          <p:nvPr>
            <p:ph type="title"/>
          </p:nvPr>
        </p:nvSpPr>
        <p:spPr>
          <a:xfrm>
            <a:off x="381000" y="0"/>
            <a:ext cx="8229600" cy="1143000"/>
          </a:xfrm>
        </p:spPr>
        <p:txBody>
          <a:bodyPr/>
          <a:lstStyle/>
          <a:p>
            <a:pPr eaLnBrk="1" hangingPunct="1">
              <a:defRPr/>
            </a:pPr>
            <a:r>
              <a:rPr lang="en-US" altLang="en-US" sz="4000"/>
              <a:t>37 Continued: Almighty Assistance</a:t>
            </a:r>
          </a:p>
        </p:txBody>
      </p:sp>
      <p:sp>
        <p:nvSpPr>
          <p:cNvPr id="36867" name="Rectangle 3">
            <a:extLst>
              <a:ext uri="{FF2B5EF4-FFF2-40B4-BE49-F238E27FC236}">
                <a16:creationId xmlns:a16="http://schemas.microsoft.com/office/drawing/2014/main" id="{4D5B7C9F-C4D8-49DC-A87A-19BD54A35988}"/>
              </a:ext>
            </a:extLst>
          </p:cNvPr>
          <p:cNvSpPr>
            <a:spLocks noGrp="1" noChangeArrowheads="1"/>
          </p:cNvSpPr>
          <p:nvPr>
            <p:ph type="body" idx="1"/>
          </p:nvPr>
        </p:nvSpPr>
        <p:spPr>
          <a:xfrm>
            <a:off x="0" y="1143000"/>
            <a:ext cx="9144000" cy="5715000"/>
          </a:xfrm>
        </p:spPr>
        <p:txBody>
          <a:bodyPr/>
          <a:lstStyle/>
          <a:p>
            <a:pPr eaLnBrk="1" hangingPunct="1">
              <a:defRPr/>
            </a:pPr>
            <a:r>
              <a:rPr lang="en-US" altLang="en-US"/>
              <a:t>In discussing the challenges of the Convention</a:t>
            </a:r>
          </a:p>
          <a:p>
            <a:pPr eaLnBrk="1" hangingPunct="1">
              <a:defRPr/>
            </a:pPr>
            <a:r>
              <a:rPr lang="en-US" altLang="en-US"/>
              <a:t>“The real wonder is that so many difficulties should have been surmounted with a unanimity almost as unprecedented as it must have been unexpected. It is impossible for any man of candor to reflect on this circumstance without partaking of astonishment.  It is impossible for the man of pious reflection not to perceive in it </a:t>
            </a:r>
            <a:r>
              <a:rPr lang="en-US" altLang="en-US" b="1"/>
              <a:t>a finger of that Almighty hand</a:t>
            </a:r>
            <a:r>
              <a:rPr lang="en-US" altLang="en-US"/>
              <a:t> which has been so frequently and signally extended to our relief in the critical stages of the revolution.”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8F1943E5-9E75-4A10-9FC7-8F2E872791E1}"/>
              </a:ext>
            </a:extLst>
          </p:cNvPr>
          <p:cNvSpPr>
            <a:spLocks noGrp="1" noChangeArrowheads="1"/>
          </p:cNvSpPr>
          <p:nvPr>
            <p:ph type="title"/>
          </p:nvPr>
        </p:nvSpPr>
        <p:spPr/>
        <p:txBody>
          <a:bodyPr/>
          <a:lstStyle/>
          <a:p>
            <a:pPr eaLnBrk="1" hangingPunct="1">
              <a:defRPr/>
            </a:pPr>
            <a:r>
              <a:rPr lang="en-US" altLang="en-US" sz="4000"/>
              <a:t>43; Madison; Powers of Fed Govt.</a:t>
            </a:r>
          </a:p>
        </p:txBody>
      </p:sp>
      <p:sp>
        <p:nvSpPr>
          <p:cNvPr id="37891" name="Rectangle 3">
            <a:extLst>
              <a:ext uri="{FF2B5EF4-FFF2-40B4-BE49-F238E27FC236}">
                <a16:creationId xmlns:a16="http://schemas.microsoft.com/office/drawing/2014/main" id="{3C950D2F-F9BE-4CC5-8695-163438DD3D26}"/>
              </a:ext>
            </a:extLst>
          </p:cNvPr>
          <p:cNvSpPr>
            <a:spLocks noGrp="1" noChangeArrowheads="1"/>
          </p:cNvSpPr>
          <p:nvPr>
            <p:ph type="body" idx="1"/>
          </p:nvPr>
        </p:nvSpPr>
        <p:spPr>
          <a:xfrm>
            <a:off x="0" y="1447800"/>
            <a:ext cx="9144000" cy="5105400"/>
          </a:xfrm>
        </p:spPr>
        <p:txBody>
          <a:bodyPr/>
          <a:lstStyle/>
          <a:p>
            <a:pPr eaLnBrk="1" hangingPunct="1">
              <a:lnSpc>
                <a:spcPct val="90000"/>
              </a:lnSpc>
              <a:defRPr/>
            </a:pPr>
            <a:r>
              <a:rPr lang="en-US" altLang="en-US"/>
              <a:t>In discussing the circumstances in which the Constitution can be ratified or revoked</a:t>
            </a:r>
          </a:p>
          <a:p>
            <a:pPr eaLnBrk="1" hangingPunct="1">
              <a:lnSpc>
                <a:spcPct val="90000"/>
              </a:lnSpc>
              <a:defRPr/>
            </a:pPr>
            <a:r>
              <a:rPr lang="en-US" altLang="en-US"/>
              <a:t>“The first question is answered at once by recurring to the absolute necessity of the case; to the great principle of self-preservation; to the transcendental law of nature and of nature’s God, which declares that the safety and happiness of society are the objects at which all the political institutions aim, and to which all such institutions must be sacrificed.”</a:t>
            </a:r>
          </a:p>
          <a:p>
            <a:pPr eaLnBrk="1" hangingPunct="1">
              <a:lnSpc>
                <a:spcPct val="90000"/>
              </a:lnSpc>
              <a:defRPr/>
            </a:pPr>
            <a:r>
              <a:rPr lang="en-US" altLang="en-US"/>
              <a:t>Fear of future civil war implied</a:t>
            </a:r>
          </a:p>
        </p:txBody>
      </p:sp>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260</TotalTime>
  <Words>1416</Words>
  <Application>Microsoft Office PowerPoint</Application>
  <PresentationFormat>On-screen Show (4:3)</PresentationFormat>
  <Paragraphs>62</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Tahoma</vt:lpstr>
      <vt:lpstr>Arial</vt:lpstr>
      <vt:lpstr>Wingdings</vt:lpstr>
      <vt:lpstr>Ocean</vt:lpstr>
      <vt:lpstr>The Federalist Papers: Seeking a Balance of Power by means of History, Philosophy, and Reason</vt:lpstr>
      <vt:lpstr>What are they?</vt:lpstr>
      <vt:lpstr>The Authors</vt:lpstr>
      <vt:lpstr>Influences</vt:lpstr>
      <vt:lpstr>Liberty versus Vigor (#1); Hamilton</vt:lpstr>
      <vt:lpstr>Homogeneous People—One Nation (#2); Jay</vt:lpstr>
      <vt:lpstr>“Almighty”; #37 Madison</vt:lpstr>
      <vt:lpstr>37 Continued: Almighty Assistance</vt:lpstr>
      <vt:lpstr>43; Madison; Powers of Fed Govt.</vt:lpstr>
      <vt:lpstr>Human Nature Dictates the Need for Vigorous Nat. Gov. (#6); Hamilton</vt:lpstr>
      <vt:lpstr>Balance of Powers; 48; Madison</vt:lpstr>
      <vt:lpstr>51; Need for Checks and Balances; Hamilton or Madison</vt:lpstr>
      <vt:lpstr>Senate as Check on People #63; Hamilton or Madison</vt:lpstr>
      <vt:lpstr>Electoral College (68)</vt:lpstr>
      <vt:lpstr>Summary</vt:lpstr>
    </vt:vector>
  </TitlesOfParts>
  <Company>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Federalist Papers</dc:title>
  <dc:creator>dad</dc:creator>
  <cp:lastModifiedBy>Alan Haffa</cp:lastModifiedBy>
  <cp:revision>31</cp:revision>
  <dcterms:created xsi:type="dcterms:W3CDTF">2006-03-07T14:32:17Z</dcterms:created>
  <dcterms:modified xsi:type="dcterms:W3CDTF">2021-11-02T16:15:30Z</dcterms:modified>
</cp:coreProperties>
</file>